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66" r:id="rId11"/>
    <p:sldId id="270" r:id="rId12"/>
    <p:sldId id="263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D8C1-AFE1-447C-A8F0-AE65E40589C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F5460-9682-44EF-AD3F-58A2197E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style cannot be consciously manipulated and</a:t>
            </a:r>
            <a:r>
              <a:rPr lang="en-US" baseline="0" dirty="0" smtClean="0"/>
              <a:t> can be quantified. </a:t>
            </a:r>
          </a:p>
          <a:p>
            <a:r>
              <a:rPr lang="en-US" baseline="0" dirty="0" smtClean="0"/>
              <a:t>We all use </a:t>
            </a:r>
            <a:r>
              <a:rPr lang="en-US" baseline="0" dirty="0" err="1" smtClean="0"/>
              <a:t>stylometry</a:t>
            </a:r>
            <a:r>
              <a:rPr lang="en-US" baseline="0" dirty="0" smtClean="0"/>
              <a:t>, when reading two papers we can typically tell the difference between two authors, we notice repeated words and other stylistic pieces.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5460-9682-44EF-AD3F-58A2197E8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Stylometry involves applying</a:t>
            </a:r>
            <a:r>
              <a:rPr lang="en-US" baseline="0" dirty="0" smtClean="0"/>
              <a:t> math to ideas that  </a:t>
            </a:r>
          </a:p>
          <a:p>
            <a:r>
              <a:rPr lang="en-US" baseline="0" dirty="0" smtClean="0"/>
              <a:t>Many people feel that </a:t>
            </a:r>
          </a:p>
          <a:p>
            <a:r>
              <a:rPr lang="en-US" baseline="0" dirty="0" smtClean="0"/>
              <a:t>Stylometry really takes off and is much more possible thanks to computers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5460-9682-44EF-AD3F-58A2197E8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5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instead of the word</a:t>
            </a:r>
            <a:r>
              <a:rPr lang="en-US" baseline="0" dirty="0" smtClean="0"/>
              <a:t> “authorship” you will hear…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5460-9682-44EF-AD3F-58A2197E8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0A2762-13D2-448D-8782-80E89B7B6C8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0849C4-12D9-4361-AB66-BF8C4B1286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news.org/article/teaching-computer-spot-bogus-bruegel" TargetMode="External"/><Relationship Id="rId3" Type="http://schemas.openxmlformats.org/officeDocument/2006/relationships/hyperlink" Target="http://www.kw.igs.net/~bkiggins/#stylometry" TargetMode="External"/><Relationship Id="rId7" Type="http://schemas.openxmlformats.org/officeDocument/2006/relationships/hyperlink" Target="http://homepage.univie.ac.at/daniel.graham/SPIE2010_print_JH.pdf" TargetMode="External"/><Relationship Id="rId2" Type="http://schemas.openxmlformats.org/officeDocument/2006/relationships/hyperlink" Target="http://www.math.msu.edu/~ywang/Preprints/EMD_Bruegel-2-20-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60630113842/chronicle.com/temp/reprint.php?id=4fvlt82gn640d1rp48srbpjsvlzhmyrs" TargetMode="External"/><Relationship Id="rId5" Type="http://schemas.openxmlformats.org/officeDocument/2006/relationships/hyperlink" Target="http://math2033.uark.edu/wiki/index.php/Visual_Stylometry" TargetMode="External"/><Relationship Id="rId4" Type="http://schemas.openxmlformats.org/officeDocument/2006/relationships/hyperlink" Target="http://www.npr.org/templates/story/story.php?storyId=123405424" TargetMode="External"/><Relationship Id="rId9" Type="http://schemas.openxmlformats.org/officeDocument/2006/relationships/hyperlink" Target="http://www.ima.umn.edu/~arnold/press/star-tribune-02-12-0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Stylometry and Authorship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Ellen Slocum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Behind the Computers: EMD and IMF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ideas contained in Abstract Algebra and advanced Statistics </a:t>
            </a:r>
          </a:p>
          <a:p>
            <a:r>
              <a:rPr lang="en-US" dirty="0" smtClean="0"/>
              <a:t>EMD-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5607"/>
            <a:ext cx="30353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The Statistics Involved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943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IMITATION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444744" cy="17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69" y="1366361"/>
            <a:ext cx="2467731" cy="168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le:Pieter Bruegel the Elder - Path through a Village - ca. 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4080"/>
            <a:ext cx="2529411" cy="15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1" y="3153060"/>
            <a:ext cx="2451152" cy="17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45" y="3235311"/>
            <a:ext cx="2357927" cy="16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62" y="3250405"/>
            <a:ext cx="2306838" cy="15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4" y="4963997"/>
            <a:ext cx="2414700" cy="17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73" y="5259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Debated Works…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33273" y="506957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IMITATION</a:t>
            </a:r>
            <a:endParaRPr lang="en-US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16" y="5022078"/>
            <a:ext cx="2201254" cy="16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54534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IMITATION</a:t>
            </a:r>
            <a:endParaRPr lang="en-US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19" y="5053051"/>
            <a:ext cx="2489281" cy="16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Education: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1: Box and Whisker charts </a:t>
            </a:r>
          </a:p>
          <a:p>
            <a:pPr lvl="1"/>
            <a:r>
              <a:rPr lang="en-US" dirty="0" smtClean="0"/>
              <a:t>Grades 9-12</a:t>
            </a:r>
          </a:p>
          <a:p>
            <a:pPr lvl="1"/>
            <a:r>
              <a:rPr lang="en-US" dirty="0" smtClean="0"/>
              <a:t>Students compare 2 known writing samples and 1 unknown sample to identify the author of the unknown sample using </a:t>
            </a:r>
            <a:r>
              <a:rPr lang="en-US" b="1" u="sng" dirty="0" smtClean="0"/>
              <a:t>box and whisker charts</a:t>
            </a:r>
            <a:r>
              <a:rPr lang="en-US" dirty="0" smtClean="0"/>
              <a:t> and a graphing calculator. </a:t>
            </a:r>
          </a:p>
          <a:p>
            <a:r>
              <a:rPr lang="en-US" dirty="0" smtClean="0"/>
              <a:t>Lesson 2: Graphing and Statistics </a:t>
            </a:r>
          </a:p>
          <a:p>
            <a:pPr lvl="1"/>
            <a:r>
              <a:rPr lang="en-US" dirty="0" smtClean="0"/>
              <a:t>Grades 7-9</a:t>
            </a:r>
          </a:p>
          <a:p>
            <a:pPr lvl="1"/>
            <a:r>
              <a:rPr lang="en-US" dirty="0" smtClean="0"/>
              <a:t>Students use passages from several different texts and use them to </a:t>
            </a:r>
          </a:p>
          <a:p>
            <a:pPr lvl="2"/>
            <a:r>
              <a:rPr lang="en-US" b="1" u="sng" dirty="0" smtClean="0"/>
              <a:t>graph</a:t>
            </a:r>
            <a:r>
              <a:rPr lang="en-US" dirty="0" smtClean="0"/>
              <a:t> </a:t>
            </a:r>
            <a:r>
              <a:rPr lang="en-US" dirty="0"/>
              <a:t>the distribution of word </a:t>
            </a:r>
            <a:r>
              <a:rPr lang="en-US" dirty="0" smtClean="0"/>
              <a:t>length</a:t>
            </a:r>
          </a:p>
          <a:p>
            <a:pPr lvl="2"/>
            <a:r>
              <a:rPr lang="en-US" b="1" u="sng" dirty="0" smtClean="0"/>
              <a:t>graph</a:t>
            </a:r>
            <a:r>
              <a:rPr lang="en-US" dirty="0" smtClean="0"/>
              <a:t> </a:t>
            </a:r>
            <a:r>
              <a:rPr lang="en-US" dirty="0"/>
              <a:t>the distribution of sentence </a:t>
            </a:r>
            <a:r>
              <a:rPr lang="en-US" dirty="0" smtClean="0"/>
              <a:t>length</a:t>
            </a:r>
          </a:p>
          <a:p>
            <a:pPr lvl="2"/>
            <a:r>
              <a:rPr lang="en-US" dirty="0" smtClean="0"/>
              <a:t>find </a:t>
            </a:r>
            <a:r>
              <a:rPr lang="en-US" b="1" u="sng" dirty="0"/>
              <a:t>average</a:t>
            </a:r>
            <a:r>
              <a:rPr lang="en-US" dirty="0"/>
              <a:t> word length and sentence </a:t>
            </a:r>
            <a:r>
              <a:rPr lang="en-US" dirty="0" smtClean="0"/>
              <a:t>length</a:t>
            </a:r>
          </a:p>
          <a:p>
            <a:pPr lvl="2"/>
            <a:r>
              <a:rPr lang="en-US" b="1" u="sng" dirty="0" smtClean="0"/>
              <a:t>compare </a:t>
            </a:r>
            <a:r>
              <a:rPr lang="en-US" b="1" u="sng" dirty="0"/>
              <a:t>graphs </a:t>
            </a:r>
            <a:r>
              <a:rPr lang="en-US" dirty="0"/>
              <a:t>to help identify which passages are from the same </a:t>
            </a:r>
            <a:r>
              <a:rPr lang="en-US" dirty="0" smtClean="0"/>
              <a:t>author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http://www.math.msu.edu/~ywang/Preprints/EMD_Bruegel-2-20-2011.pdf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Numb3rs Activity </a:t>
            </a:r>
            <a:r>
              <a:rPr lang="en-US" dirty="0"/>
              <a:t>A</a:t>
            </a:r>
            <a:r>
              <a:rPr lang="en-US" dirty="0" smtClean="0"/>
              <a:t>rticle</a:t>
            </a:r>
          </a:p>
          <a:p>
            <a:r>
              <a:rPr lang="en-US" dirty="0">
                <a:hlinkClick r:id="rId3"/>
              </a:rPr>
              <a:t>http://www.kw.igs.net/~bkiggins/#</a:t>
            </a:r>
            <a:r>
              <a:rPr lang="en-US" dirty="0" smtClean="0">
                <a:hlinkClick r:id="rId3"/>
              </a:rPr>
              <a:t>stylometry</a:t>
            </a:r>
            <a:endParaRPr lang="en-US" dirty="0" smtClean="0"/>
          </a:p>
          <a:p>
            <a:r>
              <a:rPr lang="en-US" dirty="0" smtClean="0"/>
              <a:t>The Evolution of </a:t>
            </a:r>
            <a:r>
              <a:rPr lang="en-US" dirty="0"/>
              <a:t>S</a:t>
            </a:r>
            <a:r>
              <a:rPr lang="en-US" dirty="0" smtClean="0"/>
              <a:t>tylometry </a:t>
            </a:r>
            <a:r>
              <a:rPr lang="en-US" dirty="0"/>
              <a:t>I</a:t>
            </a:r>
            <a:r>
              <a:rPr lang="en-US" dirty="0" smtClean="0"/>
              <a:t>n Humanities </a:t>
            </a:r>
            <a:r>
              <a:rPr lang="en-US" dirty="0"/>
              <a:t>S</a:t>
            </a:r>
            <a:r>
              <a:rPr lang="en-US" dirty="0" smtClean="0"/>
              <a:t>cholarship </a:t>
            </a:r>
          </a:p>
          <a:p>
            <a:r>
              <a:rPr lang="en-US" dirty="0" smtClean="0"/>
              <a:t>Empirical Mode Decomposition Analysis for Visual Stylometry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www.npr.org/templates/story/story.php?storyId=123405424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math2033.uark.edu/wiki/index.php/Visual_Stylometry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web.archive.org/web/20060630113842/chronicle.com/temp/reprint.php?id=4fvlt82gn640d1rp48srbpjsvlzhmyrs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homepage.univie.ac.at/daniel.graham/SPIE2010_print_JH.pdf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www.sciencenews.org/article/teaching-computer-spot-bogus-bruegel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http://www.ima.umn.edu/~</a:t>
            </a:r>
            <a:r>
              <a:rPr lang="en-US" dirty="0" smtClean="0">
                <a:hlinkClick r:id="rId9"/>
              </a:rPr>
              <a:t>arnold/press/star-tribune-02-12-06.html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3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Stylometry?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Stylometry</a:t>
            </a:r>
            <a:r>
              <a:rPr lang="en-US" dirty="0" smtClean="0"/>
              <a:t> is typically the statistical analysis of written language. </a:t>
            </a:r>
          </a:p>
          <a:p>
            <a:r>
              <a:rPr lang="en-US" dirty="0" smtClean="0"/>
              <a:t>Stylometry is used to: </a:t>
            </a:r>
          </a:p>
          <a:p>
            <a:pPr lvl="1"/>
            <a:r>
              <a:rPr lang="en-US" dirty="0" smtClean="0"/>
              <a:t>Determine authorship </a:t>
            </a:r>
          </a:p>
          <a:p>
            <a:pPr lvl="2"/>
            <a:r>
              <a:rPr lang="en-US" dirty="0" smtClean="0"/>
              <a:t>Forensic applications </a:t>
            </a:r>
          </a:p>
          <a:p>
            <a:pPr lvl="2"/>
            <a:r>
              <a:rPr lang="en-US" dirty="0" smtClean="0"/>
              <a:t>Applications in music and fine art </a:t>
            </a:r>
          </a:p>
          <a:p>
            <a:r>
              <a:rPr lang="en-US" dirty="0" smtClean="0"/>
              <a:t>Major Assumption: Authors have a style</a:t>
            </a:r>
          </a:p>
          <a:p>
            <a:r>
              <a:rPr lang="en-US" dirty="0" smtClean="0"/>
              <a:t>We all use </a:t>
            </a:r>
            <a:r>
              <a:rPr lang="en-US" dirty="0"/>
              <a:t>S</a:t>
            </a:r>
            <a:r>
              <a:rPr lang="en-US" dirty="0" smtClean="0"/>
              <a:t>tylometry</a:t>
            </a:r>
          </a:p>
          <a:p>
            <a:pPr lvl="1"/>
            <a:r>
              <a:rPr lang="en-US" dirty="0" smtClean="0"/>
              <a:t>Reading 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Artwork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Stylometry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Problem: no consensus as to correct methodology or technique </a:t>
            </a:r>
          </a:p>
          <a:p>
            <a:r>
              <a:rPr lang="en-US" dirty="0" smtClean="0"/>
              <a:t>Big names in </a:t>
            </a:r>
            <a:r>
              <a:rPr lang="en-US" dirty="0"/>
              <a:t>S</a:t>
            </a:r>
            <a:r>
              <a:rPr lang="en-US" dirty="0" smtClean="0"/>
              <a:t>tylometry: </a:t>
            </a:r>
          </a:p>
          <a:p>
            <a:pPr lvl="1"/>
            <a:r>
              <a:rPr lang="en-US" dirty="0" smtClean="0"/>
              <a:t>Thomas Mendenhall, American Physicist</a:t>
            </a:r>
          </a:p>
          <a:p>
            <a:pPr lvl="1"/>
            <a:r>
              <a:rPr lang="en-US" dirty="0" smtClean="0"/>
              <a:t>George </a:t>
            </a:r>
            <a:r>
              <a:rPr lang="en-US" dirty="0" err="1" smtClean="0"/>
              <a:t>Udny</a:t>
            </a:r>
            <a:r>
              <a:rPr lang="en-US" dirty="0" smtClean="0"/>
              <a:t> Yule, British Statistician </a:t>
            </a:r>
          </a:p>
          <a:p>
            <a:pPr lvl="1"/>
            <a:r>
              <a:rPr lang="en-US" dirty="0" smtClean="0"/>
              <a:t>George </a:t>
            </a:r>
            <a:r>
              <a:rPr lang="en-US" dirty="0" err="1" smtClean="0"/>
              <a:t>Zipf</a:t>
            </a:r>
            <a:r>
              <a:rPr lang="en-US" dirty="0" smtClean="0"/>
              <a:t>, American Linguist </a:t>
            </a:r>
          </a:p>
          <a:p>
            <a:r>
              <a:rPr lang="en-US" dirty="0" smtClean="0"/>
              <a:t>Computational Stylometry</a:t>
            </a:r>
          </a:p>
          <a:p>
            <a:r>
              <a:rPr lang="en-US" dirty="0" smtClean="0"/>
              <a:t>Classic Example: </a:t>
            </a:r>
          </a:p>
          <a:p>
            <a:pPr lvl="1"/>
            <a:r>
              <a:rPr lang="en-US" dirty="0" smtClean="0"/>
              <a:t>Analysis of the Federalist Papers </a:t>
            </a:r>
          </a:p>
          <a:p>
            <a:pPr lvl="2"/>
            <a:r>
              <a:rPr lang="en-US" dirty="0" smtClean="0"/>
              <a:t>Authorship was disputed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Stylometry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Stylometry is the statistical analysis of visual arts</a:t>
            </a:r>
          </a:p>
          <a:p>
            <a:pPr lvl="1"/>
            <a:r>
              <a:rPr lang="en-US" dirty="0" smtClean="0"/>
              <a:t>Paintings </a:t>
            </a:r>
          </a:p>
          <a:p>
            <a:pPr lvl="1"/>
            <a:r>
              <a:rPr lang="en-US" dirty="0" smtClean="0"/>
              <a:t>Drawings </a:t>
            </a:r>
          </a:p>
          <a:p>
            <a:r>
              <a:rPr lang="en-US" dirty="0" smtClean="0"/>
              <a:t>Known as attribution or authentication </a:t>
            </a:r>
          </a:p>
          <a:p>
            <a:r>
              <a:rPr lang="en-US" dirty="0" smtClean="0"/>
              <a:t>Big name in Visual Stylometry: Daniel </a:t>
            </a:r>
            <a:r>
              <a:rPr lang="en-US" dirty="0" err="1" smtClean="0"/>
              <a:t>Rockmore</a:t>
            </a:r>
            <a:endParaRPr lang="en-US" dirty="0" smtClean="0"/>
          </a:p>
          <a:p>
            <a:pPr lvl="1"/>
            <a:r>
              <a:rPr lang="en-US" dirty="0" smtClean="0"/>
              <a:t>Professor of Mathematics, Dartmouth College</a:t>
            </a:r>
          </a:p>
          <a:p>
            <a:pPr lvl="1"/>
            <a:r>
              <a:rPr lang="en-US" dirty="0" smtClean="0"/>
              <a:t>Sees this as a tool “deconstruct art”</a:t>
            </a:r>
          </a:p>
          <a:p>
            <a:pPr lvl="1"/>
            <a:r>
              <a:rPr lang="en-US" dirty="0" smtClean="0"/>
              <a:t>“We </a:t>
            </a:r>
            <a:r>
              <a:rPr lang="en-US" dirty="0"/>
              <a:t>construct a compact model of the statistics from such a multi-scale, multi-orientation image decomposition, and look for consistencies and inconsistencies across different drawings or paintings, or within a single </a:t>
            </a:r>
            <a:r>
              <a:rPr lang="en-US" dirty="0" smtClean="0"/>
              <a:t>work”</a:t>
            </a:r>
          </a:p>
        </p:txBody>
      </p:sp>
    </p:spTree>
    <p:extLst>
      <p:ext uri="{BB962C8B-B14F-4D97-AF65-F5344CB8AC3E}">
        <p14:creationId xmlns:p14="http://schemas.microsoft.com/office/powerpoint/2010/main" val="37067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Visual Stylometry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Empirical Mode Decomposition </a:t>
            </a:r>
          </a:p>
          <a:p>
            <a:r>
              <a:rPr lang="en-US" dirty="0" smtClean="0"/>
              <a:t>Example seen in the analysis of the works of Pieter </a:t>
            </a:r>
            <a:r>
              <a:rPr lang="en-US" dirty="0" err="1" smtClean="0"/>
              <a:t>Bruegel</a:t>
            </a:r>
            <a:r>
              <a:rPr lang="en-US" dirty="0" smtClean="0"/>
              <a:t> the Elder</a:t>
            </a:r>
          </a:p>
          <a:p>
            <a:pPr lvl="1"/>
            <a:r>
              <a:rPr lang="en-US" dirty="0" smtClean="0"/>
              <a:t>Lived from around1525-1569</a:t>
            </a:r>
          </a:p>
          <a:p>
            <a:pPr lvl="1"/>
            <a:r>
              <a:rPr lang="en-US" dirty="0" smtClean="0"/>
              <a:t>Painter/Drawer  </a:t>
            </a:r>
          </a:p>
          <a:p>
            <a:pPr lvl="1"/>
            <a:r>
              <a:rPr lang="en-US" dirty="0" smtClean="0"/>
              <a:t>From the Netherlands</a:t>
            </a:r>
          </a:p>
          <a:p>
            <a:pPr lvl="1"/>
            <a:r>
              <a:rPr lang="en-US" dirty="0" smtClean="0"/>
              <a:t>Major works: Netherlandish Proverbs (1559) and Fall of </a:t>
            </a:r>
            <a:r>
              <a:rPr lang="en-US" dirty="0" err="1" smtClean="0"/>
              <a:t>Icharus</a:t>
            </a:r>
            <a:r>
              <a:rPr lang="en-US" dirty="0" smtClean="0"/>
              <a:t> (1568)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Still active debates regarding the authenticity of certain works previously attributed to </a:t>
            </a:r>
            <a:r>
              <a:rPr lang="en-US" dirty="0" err="1" smtClean="0"/>
              <a:t>Bruegel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962400"/>
            <a:ext cx="2133601" cy="15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3944931"/>
            <a:ext cx="2381251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Examined 13 landscapes that were at one time attributed to </a:t>
            </a:r>
            <a:r>
              <a:rPr lang="en-US" dirty="0" err="1" smtClean="0"/>
              <a:t>Bruegel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Created a computer program to analyze pen strokes and characterize </a:t>
            </a:r>
            <a:r>
              <a:rPr lang="en-US" dirty="0" err="1" smtClean="0"/>
              <a:t>Bruegel’s</a:t>
            </a:r>
            <a:r>
              <a:rPr lang="en-US" dirty="0" smtClean="0"/>
              <a:t> “style”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This is where the math comes in</a:t>
            </a:r>
            <a:endParaRPr lang="en-US" b="1" dirty="0" smtClean="0"/>
          </a:p>
          <a:p>
            <a:r>
              <a:rPr lang="en-US" dirty="0" smtClean="0"/>
              <a:t>Begin with digital scans of each piece</a:t>
            </a:r>
          </a:p>
          <a:p>
            <a:pPr lvl="1"/>
            <a:r>
              <a:rPr lang="en-US" dirty="0" smtClean="0"/>
              <a:t>Each piece is converted to greyscale (shades from black to white)</a:t>
            </a:r>
          </a:p>
          <a:p>
            <a:pPr lvl="1"/>
            <a:r>
              <a:rPr lang="en-US" dirty="0" smtClean="0"/>
              <a:t>Central 2000*2000 pixel square is extracted</a:t>
            </a:r>
          </a:p>
          <a:p>
            <a:pPr lvl="2"/>
            <a:r>
              <a:rPr lang="en-US" dirty="0" smtClean="0"/>
              <a:t>This square is then divided again into 25, 400*400 pixel squares </a:t>
            </a:r>
          </a:p>
          <a:p>
            <a:pPr lvl="1"/>
            <a:r>
              <a:rPr lang="en-US" dirty="0" smtClean="0"/>
              <a:t>A grand total of 325 square samples were then run through the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9" t="41593" r="46393" b="45745"/>
          <a:stretch/>
        </p:blipFill>
        <p:spPr bwMode="auto">
          <a:xfrm>
            <a:off x="2667000" y="1186244"/>
            <a:ext cx="4532963" cy="46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15720"/>
              </p:ext>
            </p:extLst>
          </p:nvPr>
        </p:nvGraphicFramePr>
        <p:xfrm>
          <a:off x="2666997" y="1220095"/>
          <a:ext cx="4532965" cy="461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593"/>
                <a:gridCol w="906593"/>
                <a:gridCol w="906593"/>
                <a:gridCol w="906593"/>
                <a:gridCol w="906593"/>
              </a:tblGrid>
              <a:tr h="922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67" y="794848"/>
            <a:ext cx="7661833" cy="5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5719"/>
            <a:ext cx="579328" cy="58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09600"/>
            <a:ext cx="83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</a:p>
          <a:p>
            <a:pPr algn="ctr"/>
            <a:r>
              <a:rPr lang="en-US" sz="2800" dirty="0" smtClean="0"/>
              <a:t>O</a:t>
            </a:r>
          </a:p>
          <a:p>
            <a:pPr algn="ctr"/>
            <a:r>
              <a:rPr lang="en-US" sz="2800" dirty="0" smtClean="0"/>
              <a:t>W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</a:t>
            </a:r>
          </a:p>
          <a:p>
            <a:pPr algn="ctr"/>
            <a:r>
              <a:rPr lang="en-US" sz="2800" dirty="0" smtClean="0"/>
              <a:t>H</a:t>
            </a:r>
          </a:p>
          <a:p>
            <a:pPr algn="ctr"/>
            <a:r>
              <a:rPr lang="en-US" sz="2800" dirty="0" smtClean="0"/>
              <a:t>I</a:t>
            </a:r>
          </a:p>
          <a:p>
            <a:pPr algn="ctr"/>
            <a:r>
              <a:rPr lang="en-US" sz="2800" dirty="0" smtClean="0"/>
              <a:t>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</a:t>
            </a:r>
          </a:p>
          <a:p>
            <a:pPr algn="ctr"/>
            <a:r>
              <a:rPr lang="en-US" sz="2800" dirty="0" smtClean="0"/>
              <a:t>O</a:t>
            </a:r>
          </a:p>
          <a:p>
            <a:pPr algn="ctr"/>
            <a:r>
              <a:rPr lang="en-US" sz="2800" dirty="0" smtClean="0"/>
              <a:t>R</a:t>
            </a:r>
          </a:p>
          <a:p>
            <a:pPr algn="ctr"/>
            <a:r>
              <a:rPr lang="en-US" sz="2800" dirty="0" smtClean="0"/>
              <a:t>K</a:t>
            </a:r>
          </a:p>
          <a:p>
            <a:pPr algn="ctr"/>
            <a:r>
              <a:rPr lang="en-US" sz="2800" dirty="0"/>
              <a:t>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439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this process, images are digitized, analyzed, searched, and plotted</a:t>
            </a:r>
            <a:r>
              <a:rPr lang="en-US" dirty="0" smtClean="0">
                <a:sym typeface="Wingdings" panose="05000000000000000000" pitchFamily="2" charset="2"/>
              </a:rPr>
              <a:t> process examines </a:t>
            </a:r>
            <a:r>
              <a:rPr lang="en-US" b="1" u="sng" dirty="0" smtClean="0">
                <a:sym typeface="Wingdings" panose="05000000000000000000" pitchFamily="2" charset="2"/>
              </a:rPr>
              <a:t>brushstrokes</a:t>
            </a:r>
            <a:endParaRPr lang="en-US" b="1" u="sng" dirty="0" smtClean="0"/>
          </a:p>
          <a:p>
            <a:pPr lvl="1"/>
            <a:r>
              <a:rPr lang="en-US" dirty="0" smtClean="0"/>
              <a:t>1. Take a 20 </a:t>
            </a:r>
            <a:r>
              <a:rPr lang="en-US" dirty="0" err="1" smtClean="0"/>
              <a:t>mp</a:t>
            </a:r>
            <a:r>
              <a:rPr lang="en-US" dirty="0" smtClean="0"/>
              <a:t> photo of the drawing or painting </a:t>
            </a:r>
          </a:p>
          <a:p>
            <a:pPr lvl="1"/>
            <a:r>
              <a:rPr lang="en-US" dirty="0" smtClean="0"/>
              <a:t>2. Divide image into squares, convert to greyscale, label each square 0-225 (Black-White)</a:t>
            </a:r>
          </a:p>
          <a:p>
            <a:pPr lvl="1"/>
            <a:r>
              <a:rPr lang="en-US" dirty="0" smtClean="0"/>
              <a:t>3. Computer program searches for patterns in the horizontal, vertical, an diagonal brushstrokes </a:t>
            </a:r>
          </a:p>
          <a:p>
            <a:pPr lvl="2"/>
            <a:r>
              <a:rPr lang="en-US" dirty="0" smtClean="0"/>
              <a:t>This is done 7 times </a:t>
            </a:r>
          </a:p>
          <a:p>
            <a:pPr lvl="1"/>
            <a:r>
              <a:rPr lang="en-US" dirty="0" smtClean="0"/>
              <a:t>4. Reduce this information into a point on a 3D grid</a:t>
            </a:r>
          </a:p>
          <a:p>
            <a:pPr lvl="1"/>
            <a:r>
              <a:rPr lang="en-US" dirty="0" smtClean="0"/>
              <a:t>5. The grid contains the works of many other artists, works by the same artist should cluster together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927"/>
            <a:ext cx="3810000" cy="373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and Red = Known works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33122" cy="31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3085" y="1905000"/>
            <a:ext cx="414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3D plot may look something like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266</TotalTime>
  <Words>689</Words>
  <Application>Microsoft Office PowerPoint</Application>
  <PresentationFormat>On-screen Show (4:3)</PresentationFormat>
  <Paragraphs>117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Stylometry and Authorship</vt:lpstr>
      <vt:lpstr>What is Stylometry?</vt:lpstr>
      <vt:lpstr>History of Stylometry </vt:lpstr>
      <vt:lpstr>Visual Stylometry</vt:lpstr>
      <vt:lpstr>An Example of Visual Stylometry</vt:lpstr>
      <vt:lpstr>Study Details </vt:lpstr>
      <vt:lpstr>PowerPoint Presentation</vt:lpstr>
      <vt:lpstr>Mathematical Process</vt:lpstr>
      <vt:lpstr>PowerPoint Presentation</vt:lpstr>
      <vt:lpstr>Behind the Computers: EMD and IMF </vt:lpstr>
      <vt:lpstr>The Statistics Involved </vt:lpstr>
      <vt:lpstr>PowerPoint Presentation</vt:lpstr>
      <vt:lpstr>Applications in Education: </vt:lpstr>
      <vt:lpstr>References </vt:lpstr>
    </vt:vector>
  </TitlesOfParts>
  <Company>Mount Saint Mary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Mount Saint Mary College</dc:creator>
  <cp:lastModifiedBy>update</cp:lastModifiedBy>
  <cp:revision>25</cp:revision>
  <dcterms:created xsi:type="dcterms:W3CDTF">2014-05-05T02:45:09Z</dcterms:created>
  <dcterms:modified xsi:type="dcterms:W3CDTF">2014-05-09T04:04:39Z</dcterms:modified>
</cp:coreProperties>
</file>